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4160C3A-33B1-4F14-9D78-DF66C9159006}">
  <a:tblStyle styleId="{44160C3A-33B1-4F14-9D78-DF66C915900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6.jpg>
</file>

<file path=ppt/media/image17.jpg>
</file>

<file path=ppt/media/image18.gif>
</file>

<file path=ppt/media/image19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One of the key features is use of computational graphs: 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allows for parallelism and optimization, making it suitable for large-scale distributed training across multiple CPUs or GPUs.</a:t>
            </a:r>
            <a:endParaRPr sz="12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TensorFlow is an open-source machine learning framework, allowing users to access and modify the source code according to their needs.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TensorFlow seamlessly integrates with the high-level neural networks API, Keras, providing a user-friendly interface for building and training deep learning models.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 supports a wide range of machine learning tasks, including but not limited to deep learning, neural networks, and numerical computations.</a:t>
            </a:r>
            <a:endParaRPr sz="12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The latest version, TensorFlow 2.x, emphasizes ease of use and simplicity. It includes features like eager execution and a more intuitive API.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TensorFlow can scale from running on a single device to distributed computing across multiple devices and large-scale clusters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Models developed in TensorFlow can be deployed on various platforms, including desktops, servers, mobile devices, and the cloud.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TensorFlow provides a comprehensive ecosystem with tools and libraries for tasks such as data preprocessing, model visualization, and deployment.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TensorFlow includes TensorBoard, a tool for visualizing and analyzing machine learning models. It helps in monitoring metrics, visualizing the graph, and debugging.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TensorFlow can leverage the power of GPUs to accelerate training processes, making it suitable for handling large datasets and complex models.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TensorFlow 2.x incorporates AutoGraph, a feature that automatically converts Python code into TensorFlow graph operations. tf.function allows users to create highly efficient TensorFlow functions from Python code.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Complex Numeric Computations can be done: As the input dataset is huge, the mathematical computations/calculations can be done easily.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Models can be developed easily: TensorFlow supports high-level APIs, through which Machine Learning models can be built easily using Neural Networks.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Source Sans Pro"/>
                <a:ea typeface="Source Sans Pro"/>
                <a:cs typeface="Source Sans Pro"/>
                <a:sym typeface="Source Sans Pro"/>
              </a:rPr>
              <a:t>One of the key features of TensorFlow is its use of computational graphs to represent and execute machine learning models. But it has many other features that set it apart</a:t>
            </a:r>
            <a:endParaRPr sz="9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6f90357f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6f9035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90357f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90357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ef9ea31fab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ef9ea31fab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ef9ea31fab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ef9ea31fab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ea31fab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ef9ea31fab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8" Type="http://schemas.openxmlformats.org/officeDocument/2006/relationships/image" Target="../media/image1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9.gif"/><Relationship Id="rId5" Type="http://schemas.openxmlformats.org/officeDocument/2006/relationships/image" Target="../media/image13.jpg"/><Relationship Id="rId6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10.jpg"/><Relationship Id="rId9" Type="http://schemas.openxmlformats.org/officeDocument/2006/relationships/image" Target="../media/image12.png"/><Relationship Id="rId5" Type="http://schemas.openxmlformats.org/officeDocument/2006/relationships/image" Target="../media/image19.png"/><Relationship Id="rId6" Type="http://schemas.openxmlformats.org/officeDocument/2006/relationships/image" Target="../media/image14.jpg"/><Relationship Id="rId7" Type="http://schemas.openxmlformats.org/officeDocument/2006/relationships/image" Target="../media/image17.jpg"/><Relationship Id="rId8" Type="http://schemas.openxmlformats.org/officeDocument/2006/relationships/hyperlink" Target="https://github.com/tensorflow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3500" y="2712150"/>
            <a:ext cx="2074456" cy="222435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-1849350" y="4515489"/>
            <a:ext cx="8118600" cy="787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Team: </a:t>
            </a:r>
            <a:r>
              <a:rPr lang="en" sz="13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FUTURE AI WIZARDS</a:t>
            </a:r>
            <a:r>
              <a:rPr lang="en" sz="22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 - </a:t>
            </a:r>
            <a:r>
              <a:rPr i="1" lang="en" sz="1200">
                <a:solidFill>
                  <a:srgbClr val="FFFFFF"/>
                </a:solidFill>
              </a:rPr>
              <a:t>“</a:t>
            </a:r>
            <a:r>
              <a:rPr i="1" lang="en" sz="900">
                <a:solidFill>
                  <a:srgbClr val="FFFFFF"/>
                </a:solidFill>
              </a:rPr>
              <a:t>A</a:t>
            </a:r>
            <a:r>
              <a:rPr i="1" lang="en" sz="1200">
                <a:solidFill>
                  <a:srgbClr val="FFFFFF"/>
                </a:solidFill>
              </a:rPr>
              <a:t> </a:t>
            </a:r>
            <a:r>
              <a:rPr i="1" lang="en" sz="1000">
                <a:solidFill>
                  <a:srgbClr val="FFFFFF"/>
                </a:solidFill>
              </a:rPr>
              <a:t>GIANT LEAP FOR MANKIND AND AI”</a:t>
            </a:r>
            <a:endParaRPr i="1"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218050" y="496800"/>
            <a:ext cx="44019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solidFill>
                  <a:schemeClr val="lt1"/>
                </a:solidFill>
              </a:rPr>
              <a:t>WHAT IS TENSORFLOW?</a:t>
            </a:r>
            <a:endParaRPr sz="2820">
              <a:solidFill>
                <a:schemeClr val="lt1"/>
              </a:solidFill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306700" y="1206250"/>
            <a:ext cx="2324100" cy="16314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TensorFlow's origins can be traced back to Google's internal deep learning infrastructure. The company decided to open-source the framework to encourage collaboration and innovation in the field of machine learning. The first version, TensorFlow 0.6, was released to the public in 2015.</a:t>
            </a:r>
            <a:endParaRPr b="1" sz="9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5159225" y="576425"/>
            <a:ext cx="2400900" cy="1485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Source Sans Pro"/>
                <a:ea typeface="Source Sans Pro"/>
                <a:cs typeface="Source Sans Pro"/>
                <a:sym typeface="Source Sans Pro"/>
              </a:rPr>
              <a:t>TensorFlow is designed to be a flexible and efficient platform for developing and training machine learning models. It provides a comprehensive ecosystem of tools, libraries, and community resources that support various machine learning tasks. TensorFlow supports both traditional machine learning methods and deep learning techniques.</a:t>
            </a:r>
            <a:endParaRPr b="1"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353350" y="3127538"/>
            <a:ext cx="2230800" cy="12252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Source Sans Pro"/>
                <a:ea typeface="Source Sans Pro"/>
                <a:cs typeface="Source Sans Pro"/>
                <a:sym typeface="Source Sans Pro"/>
              </a:rPr>
              <a:t>The primary purpose of TensorFlow is to simplify the process of developing and deploying machine learning models. It caters to a wide range of applications, including image and speech recognition, natural language processing, recommendation systems, and more.</a:t>
            </a:r>
            <a:endParaRPr b="1" sz="9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353350" y="4522750"/>
            <a:ext cx="8550300" cy="5025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TensorFlow's versatility allows researchers, developers, and businesses to implement machine learning solutions across various domains. It supports model deployment on different platforms, including cloud services and edge devices, making it a valuable tool for both research and production environments.</a:t>
            </a:r>
            <a:endParaRPr b="1" sz="9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-2393075" y="-587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KEY FEATURES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7401" y="-309150"/>
            <a:ext cx="4002248" cy="134255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2945425" y="1950175"/>
            <a:ext cx="3478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1827300" y="3693125"/>
            <a:ext cx="1447800" cy="9765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Source Sans Pro"/>
                <a:ea typeface="Source Sans Pro"/>
                <a:cs typeface="Source Sans Pro"/>
                <a:sym typeface="Source Sans Pro"/>
              </a:rPr>
              <a:t>Community &amp; Documentation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124225" y="2541150"/>
            <a:ext cx="1447800" cy="9765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Source Sans Pro"/>
                <a:ea typeface="Source Sans Pro"/>
                <a:cs typeface="Source Sans Pro"/>
                <a:sym typeface="Source Sans Pro"/>
              </a:rPr>
              <a:t>Keras Integration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419425" y="1426975"/>
            <a:ext cx="1152600" cy="9234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Source Sans Pro"/>
                <a:ea typeface="Source Sans Pro"/>
                <a:cs typeface="Source Sans Pro"/>
                <a:sym typeface="Source Sans Pro"/>
              </a:rPr>
              <a:t>GPU Support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1787100" y="2541150"/>
            <a:ext cx="1217400" cy="9765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Source Sans Pro"/>
                <a:ea typeface="Source Sans Pro"/>
                <a:cs typeface="Source Sans Pro"/>
                <a:sym typeface="Source Sans Pro"/>
              </a:rPr>
              <a:t>TensorBoard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248900" y="3786375"/>
            <a:ext cx="1447800" cy="11712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Source Sans Pro"/>
                <a:ea typeface="Source Sans Pro"/>
                <a:cs typeface="Source Sans Pro"/>
                <a:sym typeface="Source Sans Pro"/>
              </a:rPr>
              <a:t>Comprehensive Ecosystem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1737745" y="1303175"/>
            <a:ext cx="1217400" cy="9234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Source Sans Pro"/>
                <a:ea typeface="Source Sans Pro"/>
                <a:cs typeface="Source Sans Pro"/>
                <a:sym typeface="Source Sans Pro"/>
              </a:rPr>
              <a:t>Flexible</a:t>
            </a:r>
            <a:r>
              <a:rPr lang="en" sz="1500">
                <a:latin typeface="Source Sans Pro"/>
                <a:ea typeface="Source Sans Pro"/>
                <a:cs typeface="Source Sans Pro"/>
                <a:sym typeface="Source Sans Pro"/>
              </a:rPr>
              <a:t> Deployment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3164300" y="1622738"/>
            <a:ext cx="1297200" cy="8418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Source Sans Pro"/>
                <a:ea typeface="Source Sans Pro"/>
                <a:cs typeface="Source Sans Pro"/>
                <a:sym typeface="Source Sans Pro"/>
              </a:rPr>
              <a:t>Highly Scalable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3219575" y="2725677"/>
            <a:ext cx="1297200" cy="8418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Source Sans Pro"/>
                <a:ea typeface="Source Sans Pro"/>
                <a:cs typeface="Source Sans Pro"/>
                <a:sym typeface="Source Sans Pro"/>
              </a:rPr>
              <a:t>Versatility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4670650" y="1793988"/>
            <a:ext cx="1791300" cy="11289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Can Perform </a:t>
            </a:r>
            <a:r>
              <a:rPr lang="en"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Complex Numeric Computations</a:t>
            </a:r>
            <a:endParaRPr sz="19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3564900" y="3683500"/>
            <a:ext cx="1549500" cy="11712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Contains pre-trained models and datasets</a:t>
            </a:r>
            <a:endParaRPr sz="17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5212800" y="3058675"/>
            <a:ext cx="1447800" cy="9765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</a:t>
            </a:r>
            <a:r>
              <a:rPr lang="en" sz="15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odels can be built easily using Neural Networks.</a:t>
            </a:r>
            <a:endParaRPr sz="15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6779275" y="2226575"/>
            <a:ext cx="1447800" cy="9234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C</a:t>
            </a:r>
            <a:r>
              <a:rPr lang="en" sz="1500">
                <a:solidFill>
                  <a:schemeClr val="dk1"/>
                </a:solidFill>
              </a:rPr>
              <a:t>omputational graphs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0650" y="3337013"/>
            <a:ext cx="1688725" cy="168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3375" y="213298"/>
            <a:ext cx="1201425" cy="67056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>
            <p:ph type="title"/>
          </p:nvPr>
        </p:nvSpPr>
        <p:spPr>
          <a:xfrm>
            <a:off x="58575" y="1338000"/>
            <a:ext cx="4597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REAL WORLD APPLICATIONS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1" name="Google Shape;91;p16"/>
          <p:cNvSpPr txBox="1"/>
          <p:nvPr>
            <p:ph idx="1" type="subTitle"/>
          </p:nvPr>
        </p:nvSpPr>
        <p:spPr>
          <a:xfrm>
            <a:off x="334575" y="122625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 u="sng">
                <a:solidFill>
                  <a:srgbClr val="6AA84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TensorFlow In Action:</a:t>
            </a:r>
            <a:endParaRPr b="1" i="1" sz="1100" u="sng">
              <a:solidFill>
                <a:srgbClr val="6AA84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2" name="Google Shape;92;p16"/>
          <p:cNvSpPr txBox="1"/>
          <p:nvPr>
            <p:ph idx="2" type="body"/>
          </p:nvPr>
        </p:nvSpPr>
        <p:spPr>
          <a:xfrm>
            <a:off x="4722150" y="138075"/>
            <a:ext cx="4077900" cy="48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4480" lvl="0" marL="457200" rtl="0" algn="l">
              <a:lnSpc>
                <a:spcPct val="9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880"/>
              <a:buFont typeface="Roboto"/>
              <a:buChar char="●"/>
            </a:pPr>
            <a:r>
              <a:rPr b="1"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Healthcare and Medicine:</a:t>
            </a:r>
            <a:br>
              <a:rPr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3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Medical Image Analysis: 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TensorFlow is used to process and analyze medical images for disease detection, such as identifying tumors in MRI or CT scans.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4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Drug Discovery: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Leveraging TensorFlow for computational chemistry, it aids in discovering molecular structures that could lead to potential drugs.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6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8448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"/>
              <a:buFont typeface="Roboto"/>
              <a:buChar char="●"/>
            </a:pPr>
            <a:r>
              <a:rPr b="1"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Finance:</a:t>
            </a:r>
            <a:br>
              <a:rPr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2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Algorithmic Trading: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TensorFlow can be used to build models for predicting stock prices and making automated trading decisions.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4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Credit Scoring: 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Banks and financial institutions use it for credit scoring by analyzing customers' financial history and behavior.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6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8448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"/>
              <a:buFont typeface="Roboto"/>
              <a:buChar char="●"/>
            </a:pPr>
            <a:r>
              <a:rPr b="1"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Automotive and Transportation:</a:t>
            </a:r>
            <a:br>
              <a:rPr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3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Autonomous Vehicles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: TensorFlow is crucial in developing algorithms for self-driving cars, including object detection and decision making.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4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Traffic Prediction and Management: 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Analyzing traffic patterns and predicting congestion, helping in urban planning and traffic management.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6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8448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"/>
              <a:buFont typeface="Roboto"/>
              <a:buChar char="●"/>
            </a:pPr>
            <a:r>
              <a:rPr b="1"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Retail and E-commerce:</a:t>
            </a:r>
            <a:br>
              <a:rPr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3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Recommendation Systems: 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Personalizing user experience on e-commerce sites by recommending products based on past behavior.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6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Inventory Management: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Predicting inventory demand to optimize stock levels.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6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8448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"/>
              <a:buFont typeface="Roboto"/>
              <a:buChar char="●"/>
            </a:pPr>
            <a:r>
              <a:rPr b="1"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</a:t>
            </a:r>
            <a:r>
              <a:rPr b="1"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anufacturing &amp; </a:t>
            </a:r>
            <a:r>
              <a:rPr b="1"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Agriculture:</a:t>
            </a:r>
            <a:br>
              <a:rPr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3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Predictive Maintenance: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Predicting when machines or components are likely to fail, thus reducing downtime and maintenance costs.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4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Crop Disease Detection: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Identifying diseases in crops using image analysis.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4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Yield Prediction: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Predicting crop yields based on various factors like weather conditions, soil quality, etc.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6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8448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"/>
              <a:buFont typeface="Roboto"/>
              <a:buChar char="●"/>
            </a:pPr>
            <a:r>
              <a:rPr b="1"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Entertainment and Media:</a:t>
            </a:r>
            <a:br>
              <a:rPr lang="en" sz="8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1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Content Recommendation: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For services like Netflix or YouTube, suggesting content based on viewing history and preferences.</a:t>
            </a:r>
            <a:b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sz="48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717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"/>
              <a:buFont typeface="Source Sans Pro"/>
              <a:buChar char="○"/>
            </a:pPr>
            <a:r>
              <a:rPr lang="en" sz="68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Music and Voice Recognition:</a:t>
            </a:r>
            <a:r>
              <a:rPr lang="en" sz="68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Used in voice-assistant technologies and for generating music recommendations.</a:t>
            </a:r>
            <a:endParaRPr sz="24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625" y="129975"/>
            <a:ext cx="783051" cy="83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2027" y="181551"/>
            <a:ext cx="1746002" cy="73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0622" y="3896015"/>
            <a:ext cx="910579" cy="195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7225" y="3748571"/>
            <a:ext cx="1795375" cy="1138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14938" y="3675425"/>
            <a:ext cx="2263075" cy="128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/>
          <p:nvPr/>
        </p:nvSpPr>
        <p:spPr>
          <a:xfrm>
            <a:off x="419425" y="1245175"/>
            <a:ext cx="7701600" cy="11052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248050" y="335875"/>
            <a:ext cx="3900600" cy="9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Tools Comparison	</a:t>
            </a:r>
            <a:endParaRPr b="1"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aphicFrame>
        <p:nvGraphicFramePr>
          <p:cNvPr id="108" name="Google Shape;108;p18"/>
          <p:cNvGraphicFramePr/>
          <p:nvPr/>
        </p:nvGraphicFramePr>
        <p:xfrm>
          <a:off x="952500" y="2762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{44160C3A-33B1-4F14-9D78-DF66C9159006}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Feature</a:t>
                      </a:r>
                      <a:endParaRPr b="1" sz="1600"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TensorFlow</a:t>
                      </a:r>
                      <a:endParaRPr b="1" sz="1600"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PyTorch</a:t>
                      </a:r>
                      <a:endParaRPr b="1" sz="1600"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Graph Definition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Static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Dynamic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Debugging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Difficult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Easy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Deployment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Easy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Difficult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Community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Large and very active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Gowing and active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74EA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9" name="Google Shape;109;p18"/>
          <p:cNvSpPr txBox="1"/>
          <p:nvPr/>
        </p:nvSpPr>
        <p:spPr>
          <a:xfrm>
            <a:off x="504475" y="1245175"/>
            <a:ext cx="7531500" cy="16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TensorFlow and Pytorch are two popular (open-source) frameworks that are used in both commercial and academic realms.  The two frameworks share many features </a:t>
            </a:r>
            <a:r>
              <a:rPr lang="en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such</a:t>
            </a:r>
            <a:r>
              <a:rPr lang="en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as computing on numerical data and graphical representation of those calculations, but there are differences between the two in developer experience.  The table below outlines some of the major differences.</a:t>
            </a:r>
            <a:endParaRPr>
              <a:solidFill>
                <a:srgbClr val="0000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225400" y="381650"/>
            <a:ext cx="2673900" cy="6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CONCLUSION</a:t>
            </a:r>
            <a:endParaRPr b="1"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4275" y="-22646"/>
            <a:ext cx="3847777" cy="129074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/>
          <p:nvPr/>
        </p:nvSpPr>
        <p:spPr>
          <a:xfrm>
            <a:off x="306700" y="1206250"/>
            <a:ext cx="2324100" cy="16314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TensorFlow originated from Google's internal needs for scalable and efficient machine learning infrastructure. Its development has focused on providing a flexible framework for building a variety of machine learning models, and its purpose is to empower the broader community with tools for advancing AI research and applications.</a:t>
            </a:r>
            <a:endParaRPr b="1" sz="9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6221900" y="3111075"/>
            <a:ext cx="2324100" cy="16314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TensorFlow's versatility allows researchers, developers, and businesses to implement machine learning solutions across various domains. It supports model deployment on different platforms, including cloud services and edge devices, making it a valuable tool for both research and production environments.</a:t>
            </a:r>
            <a:endParaRPr b="1" sz="9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4">
            <a:alphaModFix/>
          </a:blip>
          <a:srcRect b="0" l="20923" r="24702" t="4287"/>
          <a:stretch/>
        </p:blipFill>
        <p:spPr>
          <a:xfrm>
            <a:off x="480325" y="3067102"/>
            <a:ext cx="1128225" cy="198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48700" y="1268100"/>
            <a:ext cx="1709972" cy="1709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207932">
            <a:off x="3349906" y="1496010"/>
            <a:ext cx="1715513" cy="215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176200" y="-103475"/>
            <a:ext cx="39672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33">
                <a:latin typeface="Source Sans Pro"/>
                <a:ea typeface="Source Sans Pro"/>
                <a:cs typeface="Source Sans Pro"/>
                <a:sym typeface="Source Sans Pro"/>
              </a:rPr>
              <a:t>TENSORFLOW RESOURCES</a:t>
            </a:r>
            <a:endParaRPr b="1" sz="2244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69996">
            <a:off x="280975" y="742825"/>
            <a:ext cx="1246775" cy="198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53155">
            <a:off x="1801691" y="639402"/>
            <a:ext cx="1213144" cy="1497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36839">
            <a:off x="3437717" y="321441"/>
            <a:ext cx="1472564" cy="2022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396555">
            <a:off x="486345" y="2749189"/>
            <a:ext cx="1146785" cy="1717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 rotWithShape="1">
          <a:blip r:embed="rId7">
            <a:alphaModFix/>
          </a:blip>
          <a:srcRect b="1965" l="1089" r="11029" t="-2266"/>
          <a:stretch/>
        </p:blipFill>
        <p:spPr>
          <a:xfrm rot="947458">
            <a:off x="2261390" y="2437605"/>
            <a:ext cx="1259295" cy="160916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 txBox="1"/>
          <p:nvPr/>
        </p:nvSpPr>
        <p:spPr>
          <a:xfrm>
            <a:off x="0" y="4686425"/>
            <a:ext cx="3000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chemeClr val="hlink"/>
                </a:solidFill>
                <a:hlinkClick r:id="rId8"/>
              </a:rPr>
              <a:t>https://github.com/tensorflow/</a:t>
            </a:r>
            <a:endParaRPr sz="700"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90350" y="1526375"/>
            <a:ext cx="3967201" cy="278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REFERENCES</a:t>
            </a:r>
            <a:r>
              <a:rPr lang="en"/>
              <a:t>: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311700" y="863550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1214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214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Causevic, D. (2017, November 29). Getting started with TensorFlow: A machine learning tutorial. Toptal Engineering Blog. https://www.toptal.com/machine-learning/tensorflow-machine-learning-tutorial</a:t>
            </a:r>
            <a:endParaRPr sz="1214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214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Doshi, Prid (2023, July 17). TensorFlow vs. PyTorch: Which Deep Learning Framework is Right for You? stackify.com. https://stackify.com/tensorflow-vs-pytorch-which-deep-learning-framework-is-right-for-you/</a:t>
            </a:r>
            <a:endParaRPr sz="1214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214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Geeksf</a:t>
            </a:r>
            <a:r>
              <a:rPr lang="en" sz="1214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</a:t>
            </a:r>
            <a:r>
              <a:rPr lang="en" sz="1214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rGeeks. (2021, May 27). Why TensorFlow is so popular - TensorFlow features. GeeksforGeeks. https://www.geeksforgeeks.org/why-tensorflow-is-so-popular-tensorflow-features/</a:t>
            </a:r>
            <a:endParaRPr sz="1214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214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Google. (n.d.). Introduction to TensorFlow | Machine Learning | Google for Developers. https://developers.google.com/machine-learning/crash-course/first-steps-with-tensorflow/toolkit</a:t>
            </a:r>
            <a:endParaRPr sz="1214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214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Google Research. (n.d.). TensorFlow: A system for large-scale machine learning. https://research.google/pubs/tensorflow-a-system-for-large-scale-machine-learning/</a:t>
            </a:r>
            <a:endParaRPr sz="1214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214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Johns, Ray (Unknown). PyTorch vs TensorFlow for Your Python Deep Learning Project. realpython.com. https://realpython.com/pytorch-vs-tensorflow/</a:t>
            </a:r>
            <a:endParaRPr sz="1214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214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Kurama, Vihar (2023, March 07). PyTorch vs. TensorFlow: Key Differences to Know for Deep Learning. builtin.com. https://builtin.com/data-science/pytorch-vs-tensorflow</a:t>
            </a:r>
            <a:endParaRPr sz="1214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175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75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